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99201EA-0E00-4BE9-A498-DCFBA4DE0521}">
  <a:tblStyle styleId="{D99201EA-0E00-4BE9-A498-DCFBA4DE052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D77657D-AC3A-4A3F-BC05-8D917B711D1C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79DB86F-289C-4E21-BCA0-B2ED16E7DC02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7cee2aa53_2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227cee2aa53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27cee2aa53_2_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27cee2aa53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27cee2aa53_2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7cee2aa53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27cee2aa53_2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7cee2aa53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227cee2aa53_2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27cee2aa53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27cee2aa53_2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27cee2aa53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27cee2aa53_2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1d95fdb1d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1d95fdb1d5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1d95fdb1d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1d95fdb1d5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1d95fdb1d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1d95fdb1d5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27cee2aa53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27cee2aa53_2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21465c82c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21465c82c5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27cee2aa53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27cee2aa53_2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df6e77e2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df6e77e2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21465c82c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21465c82c5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21465c82c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221465c82c5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27cee2aa53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27cee2aa53_2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7cee2aa53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27cee2aa53_2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7cee2aa53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27cee2aa53_2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7cee2aa53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27cee2aa53_2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7cee2aa53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27cee2aa53_2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7cee2aa5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27cee2aa53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7cee2aa5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27cee2aa53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7cee2aa53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27cee2aa53_2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685800" y="1028700"/>
            <a:ext cx="7848600" cy="14454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685800" y="262890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2040"/>
              <a:buNone/>
              <a:defRPr>
                <a:solidFill>
                  <a:srgbClr val="55556F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1700"/>
              <a:buNone/>
              <a:defRPr>
                <a:solidFill>
                  <a:srgbClr val="8B8B8D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620"/>
              <a:buNone/>
              <a:defRPr>
                <a:solidFill>
                  <a:srgbClr val="8B8B8D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B8B8D"/>
                </a:solidFill>
              </a:defRPr>
            </a:lvl4pPr>
            <a:lvl5pPr lvl="4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B8B8D"/>
                </a:solidFill>
              </a:defRPr>
            </a:lvl5pPr>
            <a:lvl6pPr lvl="5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6pPr>
            <a:lvl7pPr lvl="6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7pPr>
            <a:lvl8pPr lvl="7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8pPr>
            <a:lvl9pPr lvl="8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457200" y="13716"/>
            <a:ext cx="28956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3429000" y="13716"/>
            <a:ext cx="4114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7620000" y="13716"/>
            <a:ext cx="1066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64" name="Google Shape;64;p14"/>
          <p:cNvCxnSpPr/>
          <p:nvPr/>
        </p:nvCxnSpPr>
        <p:spPr>
          <a:xfrm>
            <a:off x="685800" y="2265759"/>
            <a:ext cx="7848600" cy="1191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457200" y="13716"/>
            <a:ext cx="28956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1" type="ftr"/>
          </p:nvPr>
        </p:nvSpPr>
        <p:spPr>
          <a:xfrm>
            <a:off x="3429000" y="13716"/>
            <a:ext cx="4114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7620000" y="13716"/>
            <a:ext cx="1066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722313" y="1771650"/>
            <a:ext cx="7772400" cy="16502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b="0" sz="4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722313" y="3470149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040"/>
              <a:buNone/>
              <a:defRPr sz="2400">
                <a:solidFill>
                  <a:schemeClr val="lt2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53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0" type="dt"/>
          </p:nvPr>
        </p:nvSpPr>
        <p:spPr>
          <a:xfrm>
            <a:off x="457200" y="13716"/>
            <a:ext cx="28956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1" type="ftr"/>
          </p:nvPr>
        </p:nvSpPr>
        <p:spPr>
          <a:xfrm>
            <a:off x="3429000" y="13716"/>
            <a:ext cx="4114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7620000" y="13716"/>
            <a:ext cx="1066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77" name="Google Shape;77;p16"/>
          <p:cNvCxnSpPr/>
          <p:nvPr/>
        </p:nvCxnSpPr>
        <p:spPr>
          <a:xfrm>
            <a:off x="731520" y="3449574"/>
            <a:ext cx="7848600" cy="1191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457200" y="1255014"/>
            <a:ext cx="4038600" cy="3538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9730" lvl="0" marL="45720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1pPr>
            <a:lvl2pPr indent="-358140" lvl="1" marL="91440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81" name="Google Shape;81;p17"/>
          <p:cNvSpPr txBox="1"/>
          <p:nvPr>
            <p:ph idx="2" type="body"/>
          </p:nvPr>
        </p:nvSpPr>
        <p:spPr>
          <a:xfrm>
            <a:off x="4648200" y="1255014"/>
            <a:ext cx="4038600" cy="3538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9730" lvl="0" marL="45720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1pPr>
            <a:lvl2pPr indent="-358140" lvl="1" marL="91440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82" name="Google Shape;82;p17"/>
          <p:cNvSpPr txBox="1"/>
          <p:nvPr>
            <p:ph idx="10" type="dt"/>
          </p:nvPr>
        </p:nvSpPr>
        <p:spPr>
          <a:xfrm>
            <a:off x="457200" y="13716"/>
            <a:ext cx="28956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1" type="ftr"/>
          </p:nvPr>
        </p:nvSpPr>
        <p:spPr>
          <a:xfrm>
            <a:off x="3429000" y="13716"/>
            <a:ext cx="4114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7620000" y="13716"/>
            <a:ext cx="1066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457200" y="1257300"/>
            <a:ext cx="3931920" cy="47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700"/>
              <a:buNone/>
              <a:defRPr b="0" sz="20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62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18"/>
          <p:cNvSpPr txBox="1"/>
          <p:nvPr>
            <p:ph idx="2" type="body"/>
          </p:nvPr>
        </p:nvSpPr>
        <p:spPr>
          <a:xfrm>
            <a:off x="457200" y="1828800"/>
            <a:ext cx="3931920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1pPr>
            <a:lvl2pPr indent="-336550" lvl="1" marL="914400" algn="l">
              <a:spcBef>
                <a:spcPts val="400"/>
              </a:spcBef>
              <a:spcAft>
                <a:spcPts val="0"/>
              </a:spcAft>
              <a:buSzPts val="1700"/>
              <a:buChar char="•"/>
              <a:defRPr sz="2000"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89" name="Google Shape;89;p18"/>
          <p:cNvSpPr txBox="1"/>
          <p:nvPr>
            <p:ph idx="3" type="body"/>
          </p:nvPr>
        </p:nvSpPr>
        <p:spPr>
          <a:xfrm>
            <a:off x="4754880" y="1257300"/>
            <a:ext cx="3931920" cy="47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700"/>
              <a:buNone/>
              <a:defRPr b="0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62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18"/>
          <p:cNvSpPr txBox="1"/>
          <p:nvPr>
            <p:ph idx="4" type="body"/>
          </p:nvPr>
        </p:nvSpPr>
        <p:spPr>
          <a:xfrm>
            <a:off x="4754880" y="1828800"/>
            <a:ext cx="3931920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1pPr>
            <a:lvl2pPr indent="-336550" lvl="1" marL="914400" algn="l">
              <a:spcBef>
                <a:spcPts val="400"/>
              </a:spcBef>
              <a:spcAft>
                <a:spcPts val="0"/>
              </a:spcAft>
              <a:buSzPts val="1700"/>
              <a:buChar char="•"/>
              <a:defRPr sz="2000"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91" name="Google Shape;91;p18"/>
          <p:cNvSpPr txBox="1"/>
          <p:nvPr>
            <p:ph idx="10" type="dt"/>
          </p:nvPr>
        </p:nvSpPr>
        <p:spPr>
          <a:xfrm>
            <a:off x="457200" y="13716"/>
            <a:ext cx="28956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1" type="ftr"/>
          </p:nvPr>
        </p:nvSpPr>
        <p:spPr>
          <a:xfrm>
            <a:off x="3429000" y="13716"/>
            <a:ext cx="4114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7620000" y="13716"/>
            <a:ext cx="1066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94" name="Google Shape;94;p18"/>
          <p:cNvCxnSpPr/>
          <p:nvPr/>
        </p:nvCxnSpPr>
        <p:spPr>
          <a:xfrm rot="5400000">
            <a:off x="2806462" y="3034268"/>
            <a:ext cx="3531870" cy="794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0" type="dt"/>
          </p:nvPr>
        </p:nvSpPr>
        <p:spPr>
          <a:xfrm>
            <a:off x="457200" y="13716"/>
            <a:ext cx="28956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1" type="ftr"/>
          </p:nvPr>
        </p:nvSpPr>
        <p:spPr>
          <a:xfrm>
            <a:off x="3429000" y="13716"/>
            <a:ext cx="4114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7620000" y="13716"/>
            <a:ext cx="1066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idx="10" type="dt"/>
          </p:nvPr>
        </p:nvSpPr>
        <p:spPr>
          <a:xfrm>
            <a:off x="457200" y="13716"/>
            <a:ext cx="28956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3429000" y="13716"/>
            <a:ext cx="4114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7620000" y="13716"/>
            <a:ext cx="1066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457200" y="594060"/>
            <a:ext cx="2139696" cy="9464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2971800" y="594060"/>
            <a:ext cx="571500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1320" lvl="0" marL="457200" algn="l">
              <a:spcBef>
                <a:spcPts val="640"/>
              </a:spcBef>
              <a:spcAft>
                <a:spcPts val="0"/>
              </a:spcAft>
              <a:buSzPts val="2720"/>
              <a:buChar char="•"/>
              <a:defRPr sz="3200"/>
            </a:lvl1pPr>
            <a:lvl2pPr indent="-379730" lvl="1" marL="91440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2pPr>
            <a:lvl3pPr indent="-365760" lvl="2" marL="1371600" algn="l">
              <a:spcBef>
                <a:spcPts val="480"/>
              </a:spcBef>
              <a:spcAft>
                <a:spcPts val="0"/>
              </a:spcAft>
              <a:buSzPts val="216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107" name="Google Shape;107;p21"/>
          <p:cNvSpPr txBox="1"/>
          <p:nvPr>
            <p:ph idx="2" type="body"/>
          </p:nvPr>
        </p:nvSpPr>
        <p:spPr>
          <a:xfrm>
            <a:off x="457201" y="1597915"/>
            <a:ext cx="2139696" cy="318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19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8" name="Google Shape;108;p21"/>
          <p:cNvSpPr txBox="1"/>
          <p:nvPr>
            <p:ph idx="10" type="dt"/>
          </p:nvPr>
        </p:nvSpPr>
        <p:spPr>
          <a:xfrm>
            <a:off x="457200" y="13716"/>
            <a:ext cx="28956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1" type="ftr"/>
          </p:nvPr>
        </p:nvSpPr>
        <p:spPr>
          <a:xfrm>
            <a:off x="3429000" y="13716"/>
            <a:ext cx="4114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7620000" y="13716"/>
            <a:ext cx="1066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11" name="Google Shape;111;p21"/>
          <p:cNvCxnSpPr/>
          <p:nvPr/>
        </p:nvCxnSpPr>
        <p:spPr>
          <a:xfrm rot="5400000">
            <a:off x="684114" y="2684956"/>
            <a:ext cx="418338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457200" y="594360"/>
            <a:ext cx="2142680" cy="9486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/>
          <p:nvPr>
            <p:ph idx="2" type="pic"/>
          </p:nvPr>
        </p:nvSpPr>
        <p:spPr>
          <a:xfrm>
            <a:off x="2858610" y="628651"/>
            <a:ext cx="5904390" cy="4125342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823"/>
              </a:srgbClr>
            </a:outerShdw>
          </a:effectLst>
        </p:spPr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457200" y="1600200"/>
            <a:ext cx="2139696" cy="3182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19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16" name="Google Shape;116;p22"/>
          <p:cNvSpPr txBox="1"/>
          <p:nvPr>
            <p:ph idx="10" type="dt"/>
          </p:nvPr>
        </p:nvSpPr>
        <p:spPr>
          <a:xfrm>
            <a:off x="457200" y="13716"/>
            <a:ext cx="28956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1" type="ftr"/>
          </p:nvPr>
        </p:nvSpPr>
        <p:spPr>
          <a:xfrm>
            <a:off x="3429000" y="13716"/>
            <a:ext cx="4114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12" type="sldNum"/>
          </p:nvPr>
        </p:nvSpPr>
        <p:spPr>
          <a:xfrm>
            <a:off x="7620000" y="13716"/>
            <a:ext cx="1066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 rot="5400000">
            <a:off x="2743200" y="-1085850"/>
            <a:ext cx="3657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457200" y="13716"/>
            <a:ext cx="28956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1" type="ftr"/>
          </p:nvPr>
        </p:nvSpPr>
        <p:spPr>
          <a:xfrm>
            <a:off x="3429000" y="13716"/>
            <a:ext cx="4114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7620000" y="13716"/>
            <a:ext cx="1066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 rot="5400000">
            <a:off x="5457825" y="1628775"/>
            <a:ext cx="44005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 rot="5400000">
            <a:off x="1266825" y="-352425"/>
            <a:ext cx="440055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10" type="dt"/>
          </p:nvPr>
        </p:nvSpPr>
        <p:spPr>
          <a:xfrm>
            <a:off x="457200" y="13716"/>
            <a:ext cx="28956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1" type="ftr"/>
          </p:nvPr>
        </p:nvSpPr>
        <p:spPr>
          <a:xfrm>
            <a:off x="3429000" y="13716"/>
            <a:ext cx="4114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2" type="sldNum"/>
          </p:nvPr>
        </p:nvSpPr>
        <p:spPr>
          <a:xfrm>
            <a:off x="7620000" y="13716"/>
            <a:ext cx="1066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13716"/>
            <a:ext cx="28956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3429000" y="13716"/>
            <a:ext cx="4114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7620000" y="13716"/>
            <a:ext cx="1066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18.png"/><Relationship Id="rId7" Type="http://schemas.openxmlformats.org/officeDocument/2006/relationships/image" Target="../media/image2.png"/><Relationship Id="rId8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34.png"/><Relationship Id="rId8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40.png"/><Relationship Id="rId6" Type="http://schemas.openxmlformats.org/officeDocument/2006/relationships/image" Target="../media/image35.png"/><Relationship Id="rId7" Type="http://schemas.openxmlformats.org/officeDocument/2006/relationships/image" Target="../media/image38.png"/><Relationship Id="rId8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Relationship Id="rId5" Type="http://schemas.openxmlformats.org/officeDocument/2006/relationships/image" Target="../media/image23.png"/><Relationship Id="rId6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hexcel.com/user_area/content_media/raw/AS4C_Industrial_HexTow_DataSheet.pdf" TargetMode="External"/><Relationship Id="rId4" Type="http://schemas.openxmlformats.org/officeDocument/2006/relationships/hyperlink" Target="https://www.amtcomposites.co.za/wp-content/uploads/2021/06/se-84lv.pdf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ctrTitle"/>
          </p:nvPr>
        </p:nvSpPr>
        <p:spPr>
          <a:xfrm>
            <a:off x="788670" y="1200150"/>
            <a:ext cx="78486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GB" sz="3600"/>
              <a:t>Design and Analysis of FSAE Monocoque Chassis Frame</a:t>
            </a:r>
            <a:endParaRPr sz="3600"/>
          </a:p>
        </p:txBody>
      </p:sp>
      <p:sp>
        <p:nvSpPr>
          <p:cNvPr id="137" name="Google Shape;137;p25"/>
          <p:cNvSpPr txBox="1"/>
          <p:nvPr/>
        </p:nvSpPr>
        <p:spPr>
          <a:xfrm>
            <a:off x="1866900" y="311914"/>
            <a:ext cx="5410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B.Tech. Project (ME-3082) – </a:t>
            </a:r>
            <a:r>
              <a:rPr b="1" lang="en-GB" sz="1800" u="sng">
                <a:solidFill>
                  <a:schemeClr val="dk1"/>
                </a:solidFill>
              </a:rPr>
              <a:t>7</a:t>
            </a:r>
            <a:r>
              <a:rPr b="1" baseline="30000" i="0" lang="en-GB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1" i="0" lang="en-GB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semester</a:t>
            </a:r>
            <a:endParaRPr b="1" i="0" sz="18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5"/>
          <p:cNvSpPr txBox="1"/>
          <p:nvPr/>
        </p:nvSpPr>
        <p:spPr>
          <a:xfrm>
            <a:off x="3314700" y="588913"/>
            <a:ext cx="2514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Date:  </a:t>
            </a:r>
            <a:r>
              <a:rPr lang="en-GB" sz="1800">
                <a:solidFill>
                  <a:schemeClr val="dk1"/>
                </a:solidFill>
              </a:rPr>
              <a:t>06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GB" sz="1800">
                <a:solidFill>
                  <a:schemeClr val="dk1"/>
                </a:solidFill>
              </a:rPr>
              <a:t>04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-20</a:t>
            </a:r>
            <a:r>
              <a:rPr lang="en-GB" sz="1800">
                <a:solidFill>
                  <a:schemeClr val="dk1"/>
                </a:solidFill>
              </a:rPr>
              <a:t>24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25"/>
          <p:cNvGrpSpPr/>
          <p:nvPr/>
        </p:nvGrpSpPr>
        <p:grpSpPr>
          <a:xfrm>
            <a:off x="1676400" y="4238735"/>
            <a:ext cx="6528300" cy="838200"/>
            <a:chOff x="1600200" y="4196825"/>
            <a:chExt cx="6528300" cy="838200"/>
          </a:xfrm>
        </p:grpSpPr>
        <p:pic>
          <p:nvPicPr>
            <p:cNvPr descr="C:\Users\kiit2163\Desktop\Interview PPT\SME research profile\KIIT-Logo-New.png" id="140" name="Google Shape;140;p25"/>
            <p:cNvPicPr preferRelativeResize="0"/>
            <p:nvPr/>
          </p:nvPicPr>
          <p:blipFill rotWithShape="1">
            <a:blip r:embed="rId3">
              <a:alphaModFix/>
            </a:blip>
            <a:srcRect b="33202" l="35471" r="34031" t="0"/>
            <a:stretch/>
          </p:blipFill>
          <p:spPr>
            <a:xfrm>
              <a:off x="1600200" y="4196825"/>
              <a:ext cx="1524000" cy="83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25"/>
            <p:cNvSpPr txBox="1"/>
            <p:nvPr/>
          </p:nvSpPr>
          <p:spPr>
            <a:xfrm>
              <a:off x="2209800" y="4196825"/>
              <a:ext cx="5918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800" u="none" cap="none" strike="noStrike">
                  <a:solidFill>
                    <a:srgbClr val="C00000"/>
                  </a:solidFill>
                  <a:latin typeface="Georgia"/>
                  <a:ea typeface="Georgia"/>
                  <a:cs typeface="Georgia"/>
                  <a:sym typeface="Georgia"/>
                </a:rPr>
                <a:t>School of Mechanical Engineering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800" u="none" cap="none" strike="noStrike">
                  <a:solidFill>
                    <a:srgbClr val="C00000"/>
                  </a:solidFill>
                  <a:latin typeface="Georgia"/>
                  <a:ea typeface="Georgia"/>
                  <a:cs typeface="Georgia"/>
                  <a:sym typeface="Georgia"/>
                </a:rPr>
                <a:t>KIIT, Bhubaneswar</a:t>
              </a:r>
              <a:endParaRPr b="1" i="0" sz="18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142" name="Google Shape;142;p25"/>
          <p:cNvSpPr txBox="1"/>
          <p:nvPr/>
        </p:nvSpPr>
        <p:spPr>
          <a:xfrm>
            <a:off x="788685" y="2737650"/>
            <a:ext cx="44832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b="1" i="0" lang="en-GB" sz="2000" u="sng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rPr>
              <a:t>Presented by:</a:t>
            </a:r>
            <a:r>
              <a:rPr b="1" i="0" lang="en-GB" sz="20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1" i="0" lang="en-GB" sz="2000" u="none" cap="none" strike="noStrike">
                <a:solidFill>
                  <a:srgbClr val="6D2619"/>
                </a:solidFill>
                <a:latin typeface="Arial"/>
                <a:ea typeface="Arial"/>
                <a:cs typeface="Arial"/>
                <a:sym typeface="Arial"/>
              </a:rPr>
              <a:t>Group No. - A</a:t>
            </a:r>
            <a:r>
              <a:rPr b="1" lang="en-GB" sz="2000">
                <a:solidFill>
                  <a:srgbClr val="6D2619"/>
                </a:solidFill>
              </a:rPr>
              <a:t>M02</a:t>
            </a:r>
            <a:endParaRPr sz="2000"/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555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3" name="Google Shape;143;p25"/>
          <p:cNvGraphicFramePr/>
          <p:nvPr/>
        </p:nvGraphicFramePr>
        <p:xfrm>
          <a:off x="839525" y="317750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{D99201EA-0E00-4BE9-A498-DCFBA4DE0521}</a:tableStyleId>
              </a:tblPr>
              <a:tblGrid>
                <a:gridCol w="2269000"/>
                <a:gridCol w="2112500"/>
              </a:tblGrid>
              <a:tr h="123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rgbClr val="002060"/>
                          </a:solidFill>
                        </a:rPr>
                        <a:t>     Antarik Dutt</a:t>
                      </a:r>
                      <a:endParaRPr sz="2000" u="none" cap="none" strike="noStrike">
                        <a:solidFill>
                          <a:srgbClr val="00206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2000"/>
                        <a:buFont typeface="Arial"/>
                        <a:buNone/>
                      </a:pPr>
                      <a:r>
                        <a:rPr lang="en-GB" sz="2000" u="none" cap="none" strike="noStrike">
                          <a:solidFill>
                            <a:srgbClr val="002060"/>
                          </a:solidFill>
                        </a:rPr>
                        <a:t>Roll No</a:t>
                      </a:r>
                      <a:r>
                        <a:rPr lang="en-GB" sz="2000">
                          <a:solidFill>
                            <a:srgbClr val="002060"/>
                          </a:solidFill>
                        </a:rPr>
                        <a:t>:2009002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23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rgbClr val="00206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</a:tr>
              <a:tr h="123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rgbClr val="00206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44" name="Google Shape;144;p25"/>
          <p:cNvSpPr txBox="1"/>
          <p:nvPr/>
        </p:nvSpPr>
        <p:spPr>
          <a:xfrm>
            <a:off x="5486400" y="2737645"/>
            <a:ext cx="3352800" cy="1200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Supervisor(s)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Prof. Isham Panigrahi 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Deputy Director KIIT Student Research Center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457200" y="400050"/>
            <a:ext cx="20763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 sz="2800"/>
              <a:t>Ergonomics</a:t>
            </a:r>
            <a:endParaRPr sz="2800"/>
          </a:p>
        </p:txBody>
      </p:sp>
      <p:sp>
        <p:nvSpPr>
          <p:cNvPr id="233" name="Google Shape;233;p34"/>
          <p:cNvSpPr txBox="1"/>
          <p:nvPr>
            <p:ph idx="12" type="sldNum"/>
          </p:nvPr>
        </p:nvSpPr>
        <p:spPr>
          <a:xfrm>
            <a:off x="7620000" y="13716"/>
            <a:ext cx="1066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82600"/>
            <a:ext cx="4294771" cy="270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975" y="1424214"/>
            <a:ext cx="4087224" cy="229506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06/04/2024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 sz="2800"/>
              <a:t>Calculations</a:t>
            </a:r>
            <a:endParaRPr sz="2800"/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5724" lvl="0" marL="18288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GB" sz="1400"/>
              <a:t>Calculation of Torsional Stiffness</a:t>
            </a:r>
            <a:endParaRPr b="1" sz="1400"/>
          </a:p>
          <a:p>
            <a:pPr indent="0" lvl="0" marL="97155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85724" lvl="0" marL="18288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1400"/>
              <a:t>The horizontal distance between the center of the chassis and point of application of force is</a:t>
            </a:r>
            <a:r>
              <a:rPr lang="en-GB" sz="1400"/>
              <a:t> 2</a:t>
            </a:r>
            <a:r>
              <a:rPr lang="en-GB" sz="1400"/>
              <a:t>mm.The </a:t>
            </a:r>
            <a:r>
              <a:rPr lang="en-GB" sz="1400"/>
              <a:t>force applied</a:t>
            </a:r>
            <a:r>
              <a:rPr lang="en-GB" sz="1400"/>
              <a:t> this time for the analysis is 5000N. The maximum deformation in Y-axis obtained from the ANSYS is 2.1317 mm.</a:t>
            </a:r>
            <a:endParaRPr sz="1400"/>
          </a:p>
          <a:p>
            <a:pPr indent="-85724" lvl="0" marL="18288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1400"/>
              <a:t>Calculations:</a:t>
            </a:r>
            <a:endParaRPr sz="1400"/>
          </a:p>
          <a:p>
            <a:pPr indent="-85724" lvl="0" marL="18288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1400"/>
              <a:t>So the angle of displacement for the first case are as follow:-</a:t>
            </a:r>
            <a:endParaRPr sz="1400"/>
          </a:p>
          <a:p>
            <a:pPr indent="-85724" lvl="0" marL="18288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1400"/>
              <a:t>θ = tan-1(2.1317/552.595) = 0.003857 </a:t>
            </a:r>
            <a:endParaRPr sz="1400">
              <a:solidFill>
                <a:srgbClr val="333333"/>
              </a:solidFill>
            </a:endParaRPr>
          </a:p>
          <a:p>
            <a:pPr indent="-85724" lvl="0" marL="18288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1400"/>
              <a:t>So now the net torque applied is:-</a:t>
            </a:r>
            <a:endParaRPr sz="1400"/>
          </a:p>
          <a:p>
            <a:pPr indent="-85724" lvl="0" marL="18288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1400"/>
              <a:t>T = Force*Distance</a:t>
            </a:r>
            <a:endParaRPr sz="1400"/>
          </a:p>
          <a:p>
            <a:pPr indent="-85724" lvl="0" marL="18288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1400"/>
              <a:t>Torque = 5000*0.5525*2</a:t>
            </a:r>
            <a:endParaRPr sz="1400"/>
          </a:p>
          <a:p>
            <a:pPr indent="-85724" lvl="0" marL="18288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1400"/>
              <a:t>= 5525Nm</a:t>
            </a:r>
            <a:endParaRPr sz="1400"/>
          </a:p>
          <a:p>
            <a:pPr indent="-85724" lvl="0" marL="18288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5724" lvl="0" marL="182880" rtl="0" algn="l"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1400"/>
          </a:p>
        </p:txBody>
      </p:sp>
      <p:sp>
        <p:nvSpPr>
          <p:cNvPr id="243" name="Google Shape;243;p35"/>
          <p:cNvSpPr txBox="1"/>
          <p:nvPr>
            <p:ph idx="12" type="sldNum"/>
          </p:nvPr>
        </p:nvSpPr>
        <p:spPr>
          <a:xfrm>
            <a:off x="7620000" y="13716"/>
            <a:ext cx="1066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4" name="Google Shape;244;p35"/>
          <p:cNvSpPr txBox="1"/>
          <p:nvPr/>
        </p:nvSpPr>
        <p:spPr>
          <a:xfrm>
            <a:off x="4878000" y="3670825"/>
            <a:ext cx="3808800" cy="1185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85724" lvl="0" marL="18288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So the torsional stiffness can be found by:-</a:t>
            </a:r>
            <a:endParaRPr>
              <a:solidFill>
                <a:schemeClr val="dk1"/>
              </a:solidFill>
            </a:endParaRPr>
          </a:p>
          <a:p>
            <a:pPr indent="-85724" lvl="0" marL="18288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=T /(Angular displacement= θ)</a:t>
            </a:r>
            <a:endParaRPr>
              <a:solidFill>
                <a:schemeClr val="dk1"/>
              </a:solidFill>
            </a:endParaRPr>
          </a:p>
          <a:p>
            <a:pPr indent="-85724" lvl="0" marL="18288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= 5525/0.003857</a:t>
            </a:r>
            <a:endParaRPr>
              <a:solidFill>
                <a:schemeClr val="dk1"/>
              </a:solidFill>
            </a:endParaRPr>
          </a:p>
          <a:p>
            <a:pPr indent="-85724" lvl="0" marL="18288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= 1432.460 Nm/deg</a:t>
            </a:r>
            <a:endParaRPr/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575" y="2309325"/>
            <a:ext cx="2707300" cy="12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06/04/2024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p36"/>
          <p:cNvCxnSpPr/>
          <p:nvPr/>
        </p:nvCxnSpPr>
        <p:spPr>
          <a:xfrm rot="10800000">
            <a:off x="7468888" y="2178019"/>
            <a:ext cx="1200" cy="1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36"/>
          <p:cNvSpPr txBox="1"/>
          <p:nvPr/>
        </p:nvSpPr>
        <p:spPr>
          <a:xfrm>
            <a:off x="7544300" y="2074775"/>
            <a:ext cx="114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Direction of force</a:t>
            </a:r>
            <a:endParaRPr sz="1000"/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700" y="1951175"/>
            <a:ext cx="185499" cy="18552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6"/>
          <p:cNvSpPr txBox="1"/>
          <p:nvPr/>
        </p:nvSpPr>
        <p:spPr>
          <a:xfrm>
            <a:off x="7565450" y="1876313"/>
            <a:ext cx="110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Fixed nodes</a:t>
            </a:r>
            <a:endParaRPr sz="1000"/>
          </a:p>
        </p:txBody>
      </p:sp>
      <p:sp>
        <p:nvSpPr>
          <p:cNvPr id="255" name="Google Shape;255;p36"/>
          <p:cNvSpPr txBox="1"/>
          <p:nvPr>
            <p:ph type="title"/>
          </p:nvPr>
        </p:nvSpPr>
        <p:spPr>
          <a:xfrm>
            <a:off x="152425" y="400025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D2533C"/>
                </a:solidFill>
              </a:rPr>
              <a:t>Analysis of Torsional Stiffness </a:t>
            </a:r>
            <a:endParaRPr sz="2800"/>
          </a:p>
        </p:txBody>
      </p:sp>
      <p:sp>
        <p:nvSpPr>
          <p:cNvPr id="256" name="Google Shape;256;p36"/>
          <p:cNvSpPr txBox="1"/>
          <p:nvPr>
            <p:ph idx="12" type="sldNum"/>
          </p:nvPr>
        </p:nvSpPr>
        <p:spPr>
          <a:xfrm>
            <a:off x="7620000" y="13716"/>
            <a:ext cx="1066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7" name="Google Shape;257;p36"/>
          <p:cNvSpPr txBox="1"/>
          <p:nvPr/>
        </p:nvSpPr>
        <p:spPr>
          <a:xfrm>
            <a:off x="152425" y="1047800"/>
            <a:ext cx="2099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Total Deformation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25" y="1779383"/>
            <a:ext cx="3361735" cy="1799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 rotWithShape="1">
          <a:blip r:embed="rId5">
            <a:alphaModFix/>
          </a:blip>
          <a:srcRect b="3344" l="0" r="0" t="0"/>
          <a:stretch/>
        </p:blipFill>
        <p:spPr>
          <a:xfrm>
            <a:off x="3549425" y="1766925"/>
            <a:ext cx="3468550" cy="179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232" y="3648420"/>
            <a:ext cx="2490121" cy="1480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2586" y="3578650"/>
            <a:ext cx="2642228" cy="156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37775" y="69525"/>
            <a:ext cx="2895600" cy="18929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6"/>
          <p:cNvCxnSpPr/>
          <p:nvPr/>
        </p:nvCxnSpPr>
        <p:spPr>
          <a:xfrm rot="10800000">
            <a:off x="7270363" y="886644"/>
            <a:ext cx="1200" cy="1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36"/>
          <p:cNvCxnSpPr/>
          <p:nvPr/>
        </p:nvCxnSpPr>
        <p:spPr>
          <a:xfrm rot="10800000">
            <a:off x="7468888" y="714144"/>
            <a:ext cx="1200" cy="1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36"/>
          <p:cNvCxnSpPr/>
          <p:nvPr/>
        </p:nvCxnSpPr>
        <p:spPr>
          <a:xfrm>
            <a:off x="7681438" y="1594419"/>
            <a:ext cx="1200" cy="1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36"/>
          <p:cNvCxnSpPr/>
          <p:nvPr/>
        </p:nvCxnSpPr>
        <p:spPr>
          <a:xfrm>
            <a:off x="7912038" y="1522706"/>
            <a:ext cx="1200" cy="1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8500" y="569550"/>
            <a:ext cx="185499" cy="18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175" y="260600"/>
            <a:ext cx="185499" cy="18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8500" y="880137"/>
            <a:ext cx="185499" cy="18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7325" y="528625"/>
            <a:ext cx="185499" cy="1855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06/04/2024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idx="12" type="sldNum"/>
          </p:nvPr>
        </p:nvSpPr>
        <p:spPr>
          <a:xfrm>
            <a:off x="7620000" y="13716"/>
            <a:ext cx="1066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7" name="Google Shape;277;p37"/>
          <p:cNvSpPr txBox="1"/>
          <p:nvPr/>
        </p:nvSpPr>
        <p:spPr>
          <a:xfrm>
            <a:off x="172450" y="340887"/>
            <a:ext cx="224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Equivalent Stress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8" name="Google Shape;278;p37"/>
          <p:cNvSpPr txBox="1"/>
          <p:nvPr/>
        </p:nvSpPr>
        <p:spPr>
          <a:xfrm>
            <a:off x="2625300" y="4526875"/>
            <a:ext cx="421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Torsional Stiffness: </a:t>
            </a:r>
            <a:r>
              <a:rPr lang="en-GB" sz="1800">
                <a:solidFill>
                  <a:schemeClr val="dk1"/>
                </a:solidFill>
              </a:rPr>
              <a:t>1432.460 Nm/deg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279" name="Google Shape;2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00" y="732175"/>
            <a:ext cx="3851449" cy="190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4150" y="732163"/>
            <a:ext cx="3618774" cy="17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700" y="2616138"/>
            <a:ext cx="3893399" cy="192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6109" y="2629513"/>
            <a:ext cx="3624342" cy="17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06/04/2024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3339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Mass of the Vehicle= 246 Kg</a:t>
            </a:r>
            <a:endParaRPr/>
          </a:p>
          <a:p>
            <a:pPr indent="-53339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Velocity of the Vehicle= 22.22m/s or 80Km/h</a:t>
            </a:r>
            <a:endParaRPr/>
          </a:p>
          <a:p>
            <a:pPr indent="-53339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 Force = Mass * (dv/dt)</a:t>
            </a:r>
            <a:endParaRPr/>
          </a:p>
          <a:p>
            <a:pPr indent="-53339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</a:t>
            </a:r>
            <a:r>
              <a:rPr lang="en-GB"/>
              <a:t>= 246 * (22.22 - 0)</a:t>
            </a:r>
            <a:endParaRPr/>
          </a:p>
          <a:p>
            <a:pPr indent="-53339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= </a:t>
            </a:r>
            <a:r>
              <a:rPr b="1" lang="en-GB"/>
              <a:t>5466.12 N</a:t>
            </a:r>
            <a:r>
              <a:rPr lang="en-GB"/>
              <a:t> </a:t>
            </a:r>
            <a:endParaRPr/>
          </a:p>
          <a:p>
            <a:pPr indent="-53339" lvl="0" marL="182880" rtl="0" algn="l">
              <a:spcBef>
                <a:spcPts val="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/>
          </a:p>
          <a:p>
            <a:pPr indent="-53339" lvl="0" marL="182880" rtl="0" algn="l">
              <a:spcBef>
                <a:spcPts val="0"/>
              </a:spcBef>
              <a:spcAft>
                <a:spcPts val="0"/>
              </a:spcAft>
              <a:buSzPts val="2040"/>
              <a:buNone/>
            </a:pPr>
            <a:r>
              <a:rPr lang="en-GB"/>
              <a:t>To be on the safer side we have taken an additional factor of safety as 4 and the force which will then be considered was found out to be </a:t>
            </a:r>
            <a:r>
              <a:rPr b="1" lang="en-GB"/>
              <a:t>21864.48N</a:t>
            </a:r>
            <a:r>
              <a:rPr lang="en-GB"/>
              <a:t> </a:t>
            </a:r>
            <a:endParaRPr/>
          </a:p>
        </p:txBody>
      </p:sp>
      <p:sp>
        <p:nvSpPr>
          <p:cNvPr id="289" name="Google Shape;289;p38"/>
          <p:cNvSpPr txBox="1"/>
          <p:nvPr>
            <p:ph idx="12" type="sldNum"/>
          </p:nvPr>
        </p:nvSpPr>
        <p:spPr>
          <a:xfrm>
            <a:off x="7620000" y="13716"/>
            <a:ext cx="1066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0" name="Google Shape;290;p38"/>
          <p:cNvSpPr txBox="1"/>
          <p:nvPr>
            <p:ph type="title"/>
          </p:nvPr>
        </p:nvSpPr>
        <p:spPr>
          <a:xfrm>
            <a:off x="457200" y="400050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D2533C"/>
                </a:solidFill>
              </a:rPr>
              <a:t>Analysis of Frontal Impact</a:t>
            </a:r>
            <a:endParaRPr sz="3000">
              <a:solidFill>
                <a:srgbClr val="D2533C"/>
              </a:solidFill>
            </a:endParaRPr>
          </a:p>
        </p:txBody>
      </p:sp>
      <p:sp>
        <p:nvSpPr>
          <p:cNvPr id="291" name="Google Shape;291;p38"/>
          <p:cNvSpPr txBox="1"/>
          <p:nvPr>
            <p:ph idx="10" type="dt"/>
          </p:nvPr>
        </p:nvSpPr>
        <p:spPr>
          <a:xfrm>
            <a:off x="609600" y="13704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06/04/2024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7" name="Google Shape;297;p39"/>
          <p:cNvSpPr txBox="1"/>
          <p:nvPr>
            <p:ph type="title"/>
          </p:nvPr>
        </p:nvSpPr>
        <p:spPr>
          <a:xfrm>
            <a:off x="76600" y="207188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D2533C"/>
                </a:solidFill>
              </a:rPr>
              <a:t>Analysis of Frontal Impact</a:t>
            </a:r>
            <a:endParaRPr sz="2800"/>
          </a:p>
        </p:txBody>
      </p:sp>
      <p:sp>
        <p:nvSpPr>
          <p:cNvPr id="298" name="Google Shape;298;p39"/>
          <p:cNvSpPr txBox="1"/>
          <p:nvPr/>
        </p:nvSpPr>
        <p:spPr>
          <a:xfrm>
            <a:off x="192500" y="783789"/>
            <a:ext cx="224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299" name="Google Shape;299;p39"/>
          <p:cNvCxnSpPr/>
          <p:nvPr/>
        </p:nvCxnSpPr>
        <p:spPr>
          <a:xfrm rot="10800000">
            <a:off x="7468888" y="2178019"/>
            <a:ext cx="1200" cy="1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39"/>
          <p:cNvSpPr txBox="1"/>
          <p:nvPr/>
        </p:nvSpPr>
        <p:spPr>
          <a:xfrm>
            <a:off x="7544300" y="2074775"/>
            <a:ext cx="114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Direction of force</a:t>
            </a:r>
            <a:endParaRPr sz="1000"/>
          </a:p>
        </p:txBody>
      </p:sp>
      <p:pic>
        <p:nvPicPr>
          <p:cNvPr id="301" name="Google Shape;3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700" y="1951175"/>
            <a:ext cx="185499" cy="18552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9"/>
          <p:cNvSpPr txBox="1"/>
          <p:nvPr/>
        </p:nvSpPr>
        <p:spPr>
          <a:xfrm>
            <a:off x="7565450" y="1876313"/>
            <a:ext cx="110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Fixed nodes</a:t>
            </a:r>
            <a:endParaRPr sz="1000"/>
          </a:p>
        </p:txBody>
      </p:sp>
      <p:pic>
        <p:nvPicPr>
          <p:cNvPr id="303" name="Google Shape;30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7775" y="69525"/>
            <a:ext cx="2895600" cy="18929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39"/>
          <p:cNvCxnSpPr/>
          <p:nvPr/>
        </p:nvCxnSpPr>
        <p:spPr>
          <a:xfrm flipH="1" rot="10800000">
            <a:off x="6861350" y="1329200"/>
            <a:ext cx="165000" cy="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5" name="Google Shape;3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8500" y="569550"/>
            <a:ext cx="185499" cy="18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175" y="260600"/>
            <a:ext cx="185499" cy="18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8500" y="880137"/>
            <a:ext cx="185499" cy="18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7325" y="528625"/>
            <a:ext cx="185499" cy="185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39"/>
          <p:cNvCxnSpPr/>
          <p:nvPr/>
        </p:nvCxnSpPr>
        <p:spPr>
          <a:xfrm flipH="1" rot="10800000">
            <a:off x="7188475" y="1522700"/>
            <a:ext cx="165000" cy="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39"/>
          <p:cNvCxnSpPr/>
          <p:nvPr/>
        </p:nvCxnSpPr>
        <p:spPr>
          <a:xfrm flipH="1" rot="10800000">
            <a:off x="7188475" y="1785113"/>
            <a:ext cx="165000" cy="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39"/>
          <p:cNvCxnSpPr/>
          <p:nvPr/>
        </p:nvCxnSpPr>
        <p:spPr>
          <a:xfrm flipH="1" rot="10800000">
            <a:off x="6861350" y="1620788"/>
            <a:ext cx="165000" cy="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2" name="Google Shape;31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450" y="1522700"/>
            <a:ext cx="3229792" cy="1577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4498" y="1522700"/>
            <a:ext cx="3017073" cy="1462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6450" y="3147282"/>
            <a:ext cx="3227329" cy="1577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44500" y="3128425"/>
            <a:ext cx="3017075" cy="1473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37775" y="3141050"/>
            <a:ext cx="2569650" cy="125003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9"/>
          <p:cNvSpPr txBox="1"/>
          <p:nvPr/>
        </p:nvSpPr>
        <p:spPr>
          <a:xfrm>
            <a:off x="76600" y="880125"/>
            <a:ext cx="224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Equivalent Stress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8" name="Google Shape;318;p39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06/04/2024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4" name="Google Shape;324;p40"/>
          <p:cNvSpPr txBox="1"/>
          <p:nvPr/>
        </p:nvSpPr>
        <p:spPr>
          <a:xfrm>
            <a:off x="457200" y="502500"/>
            <a:ext cx="224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Total Deformation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25" name="Google Shape;3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49" y="1068225"/>
            <a:ext cx="4312500" cy="21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749" y="1068224"/>
            <a:ext cx="4509001" cy="222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638" y="3268375"/>
            <a:ext cx="4315723" cy="21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3750" y="3267600"/>
            <a:ext cx="4509001" cy="22188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0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06/04/2024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5" name="Google Shape;335;p41"/>
          <p:cNvSpPr txBox="1"/>
          <p:nvPr>
            <p:ph type="title"/>
          </p:nvPr>
        </p:nvSpPr>
        <p:spPr>
          <a:xfrm>
            <a:off x="457200" y="400050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D2533C"/>
                </a:solidFill>
              </a:rPr>
              <a:t>Analysis of Side Impact</a:t>
            </a:r>
            <a:endParaRPr sz="2800"/>
          </a:p>
        </p:txBody>
      </p:sp>
      <p:cxnSp>
        <p:nvCxnSpPr>
          <p:cNvPr id="336" name="Google Shape;336;p41"/>
          <p:cNvCxnSpPr/>
          <p:nvPr/>
        </p:nvCxnSpPr>
        <p:spPr>
          <a:xfrm rot="10800000">
            <a:off x="7468888" y="2178019"/>
            <a:ext cx="1200" cy="1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p41"/>
          <p:cNvSpPr txBox="1"/>
          <p:nvPr/>
        </p:nvSpPr>
        <p:spPr>
          <a:xfrm>
            <a:off x="7544300" y="2074775"/>
            <a:ext cx="114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Direction of force</a:t>
            </a:r>
            <a:endParaRPr sz="1000"/>
          </a:p>
        </p:txBody>
      </p:sp>
      <p:pic>
        <p:nvPicPr>
          <p:cNvPr id="338" name="Google Shape;3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700" y="1951175"/>
            <a:ext cx="185499" cy="18552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1"/>
          <p:cNvSpPr txBox="1"/>
          <p:nvPr/>
        </p:nvSpPr>
        <p:spPr>
          <a:xfrm>
            <a:off x="7565450" y="1876313"/>
            <a:ext cx="110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Fixed nodes</a:t>
            </a:r>
            <a:endParaRPr sz="1000"/>
          </a:p>
        </p:txBody>
      </p:sp>
      <p:sp>
        <p:nvSpPr>
          <p:cNvPr id="340" name="Google Shape;340;p41"/>
          <p:cNvSpPr txBox="1"/>
          <p:nvPr/>
        </p:nvSpPr>
        <p:spPr>
          <a:xfrm>
            <a:off x="152425" y="1047800"/>
            <a:ext cx="2099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Total Deformation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7775" y="69525"/>
            <a:ext cx="2895600" cy="1892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37" y="1496150"/>
            <a:ext cx="3667535" cy="179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88" y="3143750"/>
            <a:ext cx="3645214" cy="17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9375" y="1685501"/>
            <a:ext cx="2895599" cy="142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09374" y="3327642"/>
            <a:ext cx="2895600" cy="14314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41"/>
          <p:cNvCxnSpPr/>
          <p:nvPr/>
        </p:nvCxnSpPr>
        <p:spPr>
          <a:xfrm rot="5400000">
            <a:off x="8347738" y="1132731"/>
            <a:ext cx="1200" cy="1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41"/>
          <p:cNvCxnSpPr/>
          <p:nvPr/>
        </p:nvCxnSpPr>
        <p:spPr>
          <a:xfrm rot="5400000">
            <a:off x="8117138" y="1240081"/>
            <a:ext cx="1200" cy="1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8" name="Google Shape;3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5600" y="459250"/>
            <a:ext cx="185499" cy="18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475" y="678850"/>
            <a:ext cx="185499" cy="18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4600" y="1047800"/>
            <a:ext cx="185499" cy="185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41"/>
          <p:cNvCxnSpPr/>
          <p:nvPr/>
        </p:nvCxnSpPr>
        <p:spPr>
          <a:xfrm rot="5400000">
            <a:off x="7944638" y="1383319"/>
            <a:ext cx="1200" cy="1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41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06/04/2024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/>
          <p:nvPr>
            <p:ph idx="12" type="sldNum"/>
          </p:nvPr>
        </p:nvSpPr>
        <p:spPr>
          <a:xfrm>
            <a:off x="7620000" y="13716"/>
            <a:ext cx="1066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8" name="Google Shape;358;p42"/>
          <p:cNvSpPr txBox="1"/>
          <p:nvPr/>
        </p:nvSpPr>
        <p:spPr>
          <a:xfrm>
            <a:off x="261575" y="397574"/>
            <a:ext cx="224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Equivalent Stress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59" name="Google Shape;3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50" y="919200"/>
            <a:ext cx="4478321" cy="221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575" y="919200"/>
            <a:ext cx="4270177" cy="21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587" y="3138100"/>
            <a:ext cx="3985651" cy="1971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1825" y="3038425"/>
            <a:ext cx="3985677" cy="1977817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2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06/04/2024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/>
          <p:nvPr>
            <p:ph type="title"/>
          </p:nvPr>
        </p:nvSpPr>
        <p:spPr>
          <a:xfrm>
            <a:off x="457200" y="268850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 sz="2800"/>
              <a:t>Material Selection</a:t>
            </a:r>
            <a:endParaRPr sz="2800"/>
          </a:p>
        </p:txBody>
      </p:sp>
      <p:sp>
        <p:nvSpPr>
          <p:cNvPr id="369" name="Google Shape;369;p43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370" name="Google Shape;370;p43"/>
          <p:cNvGraphicFramePr/>
          <p:nvPr/>
        </p:nvGraphicFramePr>
        <p:xfrm>
          <a:off x="694913" y="101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{179DB86F-289C-4E21-BCA0-B2ED16E7DC02}</a:tableStyleId>
              </a:tblPr>
              <a:tblGrid>
                <a:gridCol w="1550825"/>
                <a:gridCol w="1378700"/>
                <a:gridCol w="1912325"/>
                <a:gridCol w="1516425"/>
                <a:gridCol w="1395900"/>
              </a:tblGrid>
              <a:tr h="63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Properties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Hexcel M35-4 3K Twill 2x2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Gurit SE 84LV HEC Unidirectional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Hexcel AS4 3K Twill 2x2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Grafil TR50S Unidirectional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5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Ar</a:t>
                      </a:r>
                      <a:r>
                        <a:rPr b="1" lang="en-GB"/>
                        <a:t>e</a:t>
                      </a:r>
                      <a:r>
                        <a:rPr b="1" lang="en-GB"/>
                        <a:t>a Density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346 g/m2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477 g/m2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388 g/m2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251 g/m2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0° Tensile Strength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950 MPa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2458 MPa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1102 MPa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2950 MPa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0° Compressive Strength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900 MPa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1354 MPa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950 MPa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1600 MPa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90° </a:t>
                      </a:r>
                      <a:r>
                        <a:rPr b="1" lang="en-GB"/>
                        <a:t>Tensile Strength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950 MPa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39.2 MPa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1102 MPa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79 MPa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2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90° Compressive Strength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900 MPa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N/A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950 MPa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N/A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1" name="Google Shape;371;p43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06/04/2024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 sz="2800"/>
              <a:t>Table of contents</a:t>
            </a:r>
            <a:endParaRPr sz="2800"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228"/>
              </a:spcBef>
              <a:spcAft>
                <a:spcPts val="0"/>
              </a:spcAft>
              <a:buSzPts val="2040"/>
              <a:buNone/>
            </a:pPr>
            <a:r>
              <a:rPr b="1" lang="en-GB" u="sng"/>
              <a:t>Chassis</a:t>
            </a:r>
            <a:endParaRPr b="1" u="sng"/>
          </a:p>
          <a:p>
            <a:pPr indent="-355600" lvl="0" marL="457200" rtl="0" algn="just">
              <a:spcBef>
                <a:spcPts val="228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Introduction </a:t>
            </a:r>
            <a:r>
              <a:rPr lang="en-GB" sz="2000"/>
              <a:t> 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Literature review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Obj</a:t>
            </a:r>
            <a:r>
              <a:rPr lang="en-GB" sz="2000"/>
              <a:t>ectives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Problem definition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Calculation</a:t>
            </a:r>
            <a:endParaRPr sz="20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Calculation of Torsional Stiffness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Calculation of Impact Test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Solid model Iterations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Force Analysis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Conclusion</a:t>
            </a:r>
            <a:endParaRPr sz="2000"/>
          </a:p>
        </p:txBody>
      </p:sp>
      <p:sp>
        <p:nvSpPr>
          <p:cNvPr id="151" name="Google Shape;151;p26"/>
          <p:cNvSpPr txBox="1"/>
          <p:nvPr>
            <p:ph idx="10" type="dt"/>
          </p:nvPr>
        </p:nvSpPr>
        <p:spPr>
          <a:xfrm>
            <a:off x="457200" y="13716"/>
            <a:ext cx="28956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06</a:t>
            </a:r>
            <a:r>
              <a:rPr lang="en-GB">
                <a:solidFill>
                  <a:schemeClr val="lt1"/>
                </a:solidFill>
              </a:rPr>
              <a:t>/04/2024</a:t>
            </a:r>
            <a:endParaRPr/>
          </a:p>
        </p:txBody>
      </p:sp>
      <p:sp>
        <p:nvSpPr>
          <p:cNvPr id="152" name="Google Shape;152;p26"/>
          <p:cNvSpPr txBox="1"/>
          <p:nvPr>
            <p:ph idx="12" type="sldNum"/>
          </p:nvPr>
        </p:nvSpPr>
        <p:spPr>
          <a:xfrm>
            <a:off x="7620000" y="13716"/>
            <a:ext cx="1066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3" name="Google Shape;153;p26"/>
          <p:cNvSpPr txBox="1"/>
          <p:nvPr/>
        </p:nvSpPr>
        <p:spPr>
          <a:xfrm>
            <a:off x="5805525" y="4016250"/>
            <a:ext cx="18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Fig 1. FSAE Chassis</a:t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928449" y="1256302"/>
            <a:ext cx="3758350" cy="26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 txBox="1"/>
          <p:nvPr>
            <p:ph type="title"/>
          </p:nvPr>
        </p:nvSpPr>
        <p:spPr>
          <a:xfrm>
            <a:off x="457200" y="282775"/>
            <a:ext cx="8229600" cy="743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Core Materials</a:t>
            </a:r>
            <a:endParaRPr sz="3000"/>
          </a:p>
        </p:txBody>
      </p:sp>
      <p:graphicFrame>
        <p:nvGraphicFramePr>
          <p:cNvPr id="377" name="Google Shape;377;p44"/>
          <p:cNvGraphicFramePr/>
          <p:nvPr/>
        </p:nvGraphicFramePr>
        <p:xfrm>
          <a:off x="694900" y="154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{179DB86F-289C-4E21-BCA0-B2ED16E7DC02}</a:tableStyleId>
              </a:tblPr>
              <a:tblGrid>
                <a:gridCol w="1550825"/>
                <a:gridCol w="1378700"/>
                <a:gridCol w="1912325"/>
                <a:gridCol w="1516425"/>
                <a:gridCol w="1395900"/>
              </a:tblGrid>
              <a:tr h="63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Material Properties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PN1 Nomex Honeycomb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5056 Aluminum Honeycomb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Standard Balsa Wood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Heavy Weight Balsa Wood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5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Cell Size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1/8"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1/8"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N/A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N/A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Thickness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1/2",1”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1”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Density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4.1 lb/ft3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3.1 lb/ft3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9.5 lb/ft3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17.5 lb/ft3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8" name="Google Shape;378;p44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06/04/2024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"/>
          <p:cNvSpPr txBox="1"/>
          <p:nvPr>
            <p:ph type="title"/>
          </p:nvPr>
        </p:nvSpPr>
        <p:spPr>
          <a:xfrm>
            <a:off x="457200" y="400050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 sz="2800"/>
              <a:t>Conclusion</a:t>
            </a:r>
            <a:endParaRPr sz="2800"/>
          </a:p>
        </p:txBody>
      </p:sp>
      <p:sp>
        <p:nvSpPr>
          <p:cNvPr id="384" name="Google Shape;384;p45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5" name="Google Shape;385;p45"/>
          <p:cNvSpPr txBox="1"/>
          <p:nvPr/>
        </p:nvSpPr>
        <p:spPr>
          <a:xfrm>
            <a:off x="457200" y="1143150"/>
            <a:ext cx="73056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Our design has been improved upon and changed from our prior iteration.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We simulated each of them as well and obtain the desired results.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 FOS of all components reached an acceptable level (i.e more than 1.5 times).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 COG reading falls within the range of 250 to 320 mm, which is suitable for our 60-degree tilt test.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After benchmarking all the materials which are used by other teams and some other materials found through research .It is suggested that the team uses </a:t>
            </a:r>
            <a:r>
              <a:rPr b="1" lang="en-GB"/>
              <a:t>Hexcel AS4 3K Twill 2x2 </a:t>
            </a:r>
            <a:r>
              <a:rPr lang="en-GB"/>
              <a:t>where draping is required and at the places where there are flat surface </a:t>
            </a:r>
            <a:r>
              <a:rPr b="1" lang="en-GB"/>
              <a:t>Gurit SE 84LV HEC Unidirectional</a:t>
            </a:r>
            <a:r>
              <a:rPr lang="en-GB"/>
              <a:t>.</a:t>
            </a:r>
            <a:endParaRPr/>
          </a:p>
        </p:txBody>
      </p:sp>
      <p:sp>
        <p:nvSpPr>
          <p:cNvPr id="386" name="Google Shape;386;p45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06/04/2024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6"/>
          <p:cNvSpPr txBox="1"/>
          <p:nvPr>
            <p:ph type="title"/>
          </p:nvPr>
        </p:nvSpPr>
        <p:spPr>
          <a:xfrm>
            <a:off x="457200" y="400050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 sz="2800"/>
              <a:t>References</a:t>
            </a:r>
            <a:endParaRPr sz="2800"/>
          </a:p>
        </p:txBody>
      </p:sp>
      <p:sp>
        <p:nvSpPr>
          <p:cNvPr id="392" name="Google Shape;392;p46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3" name="Google Shape;393;p46"/>
          <p:cNvSpPr txBox="1"/>
          <p:nvPr/>
        </p:nvSpPr>
        <p:spPr>
          <a:xfrm>
            <a:off x="457200" y="1143150"/>
            <a:ext cx="8229600" cy="29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Referred Book: Race car vehicle Dynamics by William F. Milliken and Douglas L.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Milliken</a:t>
            </a:r>
            <a:r>
              <a:rPr lang="en-GB">
                <a:solidFill>
                  <a:srgbClr val="93A299"/>
                </a:solidFill>
              </a:rPr>
              <a:t>:</a:t>
            </a:r>
            <a:r>
              <a:rPr lang="en-GB">
                <a:solidFill>
                  <a:srgbClr val="0000FF"/>
                </a:solidFill>
              </a:rPr>
              <a:t>h</a:t>
            </a:r>
            <a:r>
              <a:rPr lang="en-GB">
                <a:solidFill>
                  <a:srgbClr val="0000FF"/>
                </a:solidFill>
              </a:rPr>
              <a:t>ttps://iopscience.iop.org/article/10.1088/1742-6596/908/1/012042/meta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.</a:t>
            </a:r>
            <a:r>
              <a:rPr b="1" lang="en-GB"/>
              <a:t>Ergonomics:</a:t>
            </a:r>
            <a:r>
              <a:rPr lang="en-GB">
                <a:solidFill>
                  <a:schemeClr val="folHlink"/>
                </a:solidFill>
              </a:rPr>
              <a:t>https://www.ijert.org/research/determination-of-ergonomics-for-formula-student-vehicle-IJERTV6IS030536.pdf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Hexcel AS4 3K Twill 2x2:</a:t>
            </a:r>
            <a:r>
              <a:rPr b="1" lang="en-GB" u="sng">
                <a:solidFill>
                  <a:schemeClr val="hlink"/>
                </a:solidFill>
                <a:hlinkClick r:id="rId3"/>
              </a:rPr>
              <a:t>https://www.hexcel.com/user_area/content_media/raw/AS4C_Industrial_HexTow_DataSheet.pdf</a:t>
            </a:r>
            <a:r>
              <a:rPr b="1" lang="en-GB"/>
              <a:t>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Gurit SE 84LV HEC Unidirectional: 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https://www.amtcomposites.co.za/wp-content/uploads/2021/06/se-84lv.pdf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Grafil TR50S Unidirectional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https://www.rockwestcomposites.com/media/wysiwyg/Product_Categories/Materials_Tools/TR50S_12K_-_14046_Fiber.pdf</a:t>
            </a:r>
            <a:endParaRPr/>
          </a:p>
        </p:txBody>
      </p:sp>
      <p:sp>
        <p:nvSpPr>
          <p:cNvPr id="394" name="Google Shape;394;p46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06/04/2024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/>
          <p:nvPr>
            <p:ph idx="1" type="body"/>
          </p:nvPr>
        </p:nvSpPr>
        <p:spPr>
          <a:xfrm>
            <a:off x="2324100" y="2114550"/>
            <a:ext cx="4495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610"/>
              <a:buNone/>
            </a:pPr>
            <a:r>
              <a:rPr b="1" lang="en-GB" sz="6600">
                <a:solidFill>
                  <a:srgbClr val="0070C0"/>
                </a:solidFill>
              </a:rPr>
              <a:t>Thank you</a:t>
            </a:r>
            <a:endParaRPr b="1" sz="6600">
              <a:solidFill>
                <a:srgbClr val="0070C0"/>
              </a:solidFill>
            </a:endParaRPr>
          </a:p>
        </p:txBody>
      </p:sp>
      <p:sp>
        <p:nvSpPr>
          <p:cNvPr id="400" name="Google Shape;400;p47"/>
          <p:cNvSpPr txBox="1"/>
          <p:nvPr>
            <p:ph idx="12" type="sldNum"/>
          </p:nvPr>
        </p:nvSpPr>
        <p:spPr>
          <a:xfrm>
            <a:off x="7620000" y="13716"/>
            <a:ext cx="1066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1" name="Google Shape;401;p47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04/06/2024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 sz="2800"/>
              <a:t>Literature Review</a:t>
            </a:r>
            <a:endParaRPr sz="2800"/>
          </a:p>
        </p:txBody>
      </p:sp>
      <p:sp>
        <p:nvSpPr>
          <p:cNvPr id="160" name="Google Shape;160;p27"/>
          <p:cNvSpPr txBox="1"/>
          <p:nvPr>
            <p:ph idx="10" type="dt"/>
          </p:nvPr>
        </p:nvSpPr>
        <p:spPr>
          <a:xfrm>
            <a:off x="457200" y="13716"/>
            <a:ext cx="28956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06</a:t>
            </a:r>
            <a:r>
              <a:rPr lang="en-GB">
                <a:solidFill>
                  <a:schemeClr val="lt1"/>
                </a:solidFill>
              </a:rPr>
              <a:t>/04/2024</a:t>
            </a:r>
            <a:endParaRPr/>
          </a:p>
        </p:txBody>
      </p:sp>
      <p:sp>
        <p:nvSpPr>
          <p:cNvPr id="161" name="Google Shape;161;p27"/>
          <p:cNvSpPr txBox="1"/>
          <p:nvPr>
            <p:ph idx="12" type="sldNum"/>
          </p:nvPr>
        </p:nvSpPr>
        <p:spPr>
          <a:xfrm>
            <a:off x="7620000" y="13716"/>
            <a:ext cx="1066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162" name="Google Shape;162;p27"/>
          <p:cNvGraphicFramePr/>
          <p:nvPr/>
        </p:nvGraphicFramePr>
        <p:xfrm>
          <a:off x="228600" y="112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{BD77657D-AC3A-4A3F-BC05-8D917B711D1C}</a:tableStyleId>
              </a:tblPr>
              <a:tblGrid>
                <a:gridCol w="1829875"/>
                <a:gridCol w="621750"/>
                <a:gridCol w="6235175"/>
              </a:tblGrid>
              <a:tr h="29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GB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Author </a:t>
                      </a:r>
                      <a:endParaRPr/>
                    </a:p>
                  </a:txBody>
                  <a:tcPr marT="45725" marB="45725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GB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</a:t>
                      </a:r>
                      <a:endParaRPr/>
                    </a:p>
                  </a:txBody>
                  <a:tcPr marT="45725" marB="45725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GB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Contribution</a:t>
                      </a:r>
                      <a:endParaRPr/>
                    </a:p>
                  </a:txBody>
                  <a:tcPr marT="45725" marB="45725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CEA"/>
                    </a:solidFill>
                  </a:tcPr>
                </a:tc>
              </a:tr>
              <a:tr h="50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Cunningham ET AL.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.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GB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Ansys composite Parameters for Torsional Analysis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Carline ET AL.</a:t>
                      </a:r>
                      <a:endParaRPr/>
                    </a:p>
                  </a:txBody>
                  <a:tcPr marT="45725" marB="45725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GB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2020</a:t>
                      </a:r>
                      <a:endParaRPr/>
                    </a:p>
                  </a:txBody>
                  <a:tcPr marT="45725" marB="45725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Material Selection of Carbon fibre and Honeycomb</a:t>
                      </a:r>
                      <a:r>
                        <a:rPr lang="en-GB"/>
                        <a:t>.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 Leon ET A Rice.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GB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19</a:t>
                      </a:r>
                      <a:endParaRPr/>
                    </a:p>
                  </a:txBody>
                  <a:tcPr marT="45725" marB="45725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Composite Theory and appropriate number layers required to get desired torsional stiffness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 sz="2800"/>
              <a:t>Introduction</a:t>
            </a:r>
            <a:endParaRPr sz="2800"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457200" y="1200150"/>
            <a:ext cx="40572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2725" lvl="0" marL="182880" rtl="0" algn="just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Monocoque chassis provides a high level of structural integrity because the body itself contributes to the overall strength of the vehicle.</a:t>
            </a:r>
            <a:endParaRPr sz="2000"/>
          </a:p>
          <a:p>
            <a:pPr indent="-212725" lvl="0" marL="182880" rtl="0" algn="just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Monocoque chassis tends to be lighter than traditional body-on-frame designs because it eliminates the need for a separate frame.</a:t>
            </a:r>
            <a:endParaRPr sz="2000"/>
          </a:p>
        </p:txBody>
      </p:sp>
      <p:sp>
        <p:nvSpPr>
          <p:cNvPr id="169" name="Google Shape;169;p28"/>
          <p:cNvSpPr txBox="1"/>
          <p:nvPr>
            <p:ph idx="12" type="sldNum"/>
          </p:nvPr>
        </p:nvSpPr>
        <p:spPr>
          <a:xfrm>
            <a:off x="7620000" y="13716"/>
            <a:ext cx="1066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0" name="Google Shape;170;p28"/>
          <p:cNvSpPr txBox="1"/>
          <p:nvPr/>
        </p:nvSpPr>
        <p:spPr>
          <a:xfrm>
            <a:off x="5384475" y="4119050"/>
            <a:ext cx="26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Fig 2. FSAE Chassis for Comet</a:t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400" y="1820950"/>
            <a:ext cx="4611276" cy="21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06/04/2024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 sz="2800"/>
              <a:t>Objective</a:t>
            </a:r>
            <a:endParaRPr sz="2800"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457200" y="1200150"/>
            <a:ext cx="46947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rPr b="1" lang="en-GB" sz="1800" u="sng"/>
              <a:t>Objective</a:t>
            </a:r>
            <a:endParaRPr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1600"/>
              <a:t>The aim of this project is to design and </a:t>
            </a:r>
            <a:r>
              <a:rPr lang="en-GB" sz="1600"/>
              <a:t>analyze</a:t>
            </a:r>
            <a:r>
              <a:rPr lang="en-GB" sz="1600"/>
              <a:t> a new FSAE chassis for the 2024 racing season. The team has been given the task of iterating on the successful FSAE 2022 car that went to competition.</a:t>
            </a:r>
            <a:endParaRPr sz="1600"/>
          </a:p>
          <a:p>
            <a:pPr indent="0" lvl="0" marL="18288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85724" lvl="0" marL="182880" rtl="0" algn="l"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1800"/>
          </a:p>
        </p:txBody>
      </p:sp>
      <p:sp>
        <p:nvSpPr>
          <p:cNvPr id="179" name="Google Shape;179;p29"/>
          <p:cNvSpPr txBox="1"/>
          <p:nvPr>
            <p:ph idx="12" type="sldNum"/>
          </p:nvPr>
        </p:nvSpPr>
        <p:spPr>
          <a:xfrm>
            <a:off x="7620000" y="13716"/>
            <a:ext cx="1066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0" name="Google Shape;180;p29"/>
          <p:cNvSpPr txBox="1"/>
          <p:nvPr/>
        </p:nvSpPr>
        <p:spPr>
          <a:xfrm>
            <a:off x="330000" y="2831025"/>
            <a:ext cx="48219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  Major goals include: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Conform to all FSAE chassis rule</a:t>
            </a:r>
            <a:r>
              <a:rPr lang="en-GB" sz="1600"/>
              <a:t>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700">
                <a:solidFill>
                  <a:schemeClr val="dk1"/>
                </a:solidFill>
              </a:rPr>
              <a:t>To design a monocoque chassis which is light, has adequate stiffness and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should be compact.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Analyze the final design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Document the process for future designs</a:t>
            </a:r>
            <a:endParaRPr sz="1600"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926" y="1311375"/>
            <a:ext cx="4046075" cy="13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1301" y="2996425"/>
            <a:ext cx="2379300" cy="186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06/04/2024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 sz="2800"/>
              <a:t>Problem definition</a:t>
            </a:r>
            <a:endParaRPr/>
          </a:p>
        </p:txBody>
      </p: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304800" y="1051500"/>
            <a:ext cx="4311600" cy="3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SzPts val="1600"/>
              <a:buChar char="•"/>
            </a:pPr>
            <a:r>
              <a:rPr b="1" lang="en-GB" sz="1600"/>
              <a:t>Tubing specifications</a:t>
            </a:r>
            <a:r>
              <a:rPr lang="en-GB" sz="1600"/>
              <a:t> - The dimensions of the tubing to be used for the frame are specified from rule T3.4 of the FSAE Rules.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GB" sz="1600"/>
              <a:t>Roll hoop dimensioning</a:t>
            </a:r>
            <a:r>
              <a:rPr lang="en-GB" sz="1600"/>
              <a:t> - The main and front roll hoop are to comply with rules T3.11 and T3.12 stating required hoop characteristics such as max angle from vertical, bend requirements, and minimum dimensions.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GB" sz="1600"/>
              <a:t>Bracing</a:t>
            </a:r>
            <a:r>
              <a:rPr lang="en-GB" sz="1600"/>
              <a:t> - The bracing for the main and front roll hoops are explicitly stated in rules T3.13 and T3.14 describing the requirements for bracing angle and dimensions.</a:t>
            </a:r>
            <a:endParaRPr sz="1600"/>
          </a:p>
        </p:txBody>
      </p:sp>
      <p:sp>
        <p:nvSpPr>
          <p:cNvPr id="190" name="Google Shape;190;p30"/>
          <p:cNvSpPr txBox="1"/>
          <p:nvPr>
            <p:ph idx="12" type="sldNum"/>
          </p:nvPr>
        </p:nvSpPr>
        <p:spPr>
          <a:xfrm>
            <a:off x="7620000" y="13716"/>
            <a:ext cx="1066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12948"/>
            <a:ext cx="4193200" cy="18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713" y="3187873"/>
            <a:ext cx="3005784" cy="176922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06/04/2024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04800" y="408550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 sz="2800"/>
              <a:t>Problem definition</a:t>
            </a:r>
            <a:endParaRPr/>
          </a:p>
        </p:txBody>
      </p:sp>
      <p:sp>
        <p:nvSpPr>
          <p:cNvPr id="199" name="Google Shape;199;p31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281" y="693931"/>
            <a:ext cx="3560525" cy="192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/>
        </p:nvSpPr>
        <p:spPr>
          <a:xfrm>
            <a:off x="304800" y="999250"/>
            <a:ext cx="49152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Clearance</a:t>
            </a:r>
            <a:r>
              <a:rPr lang="en-GB" sz="1600"/>
              <a:t> - The minimum requirements for helmet clearance from the frame is given in rule T3.10 describing the need to fit a 95th percentile male template 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Side impact structure</a:t>
            </a:r>
            <a:r>
              <a:rPr lang="en-GB" sz="1600"/>
              <a:t> - The side structure of the car must comply with rule T3.24 which places restrictions on tubing size used along with tubing placement.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Cockpit</a:t>
            </a:r>
            <a:r>
              <a:rPr lang="en-GB" sz="1600"/>
              <a:t> - The dimensions of the cockpit must comply with rule T4.1 and is required to pass the test at the competition. The cockpit must also meet rule T4.2 which gives a predefined cross section that must remain clear inside the vehicle. The driver must also be able to safely and quickly exit the cockpit by rule T4.8.</a:t>
            </a:r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275" y="3002350"/>
            <a:ext cx="3621051" cy="16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06/04/2024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304800" y="408550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 sz="2800"/>
              <a:t>Comparison</a:t>
            </a:r>
            <a:endParaRPr/>
          </a:p>
        </p:txBody>
      </p:sp>
      <p:sp>
        <p:nvSpPr>
          <p:cNvPr id="209" name="Google Shape;209;p32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10" name="Google Shape;210;p32"/>
          <p:cNvGrpSpPr/>
          <p:nvPr/>
        </p:nvGrpSpPr>
        <p:grpSpPr>
          <a:xfrm>
            <a:off x="304796" y="1446790"/>
            <a:ext cx="2992246" cy="3269586"/>
            <a:chOff x="248691" y="1057219"/>
            <a:chExt cx="4524109" cy="4713256"/>
          </a:xfrm>
        </p:grpSpPr>
        <p:sp>
          <p:nvSpPr>
            <p:cNvPr id="211" name="Google Shape;211;p32"/>
            <p:cNvSpPr txBox="1"/>
            <p:nvPr/>
          </p:nvSpPr>
          <p:spPr>
            <a:xfrm>
              <a:off x="568095" y="3684875"/>
              <a:ext cx="3885300" cy="208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Space Frame Chassis 1 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D2533C"/>
                  </a:solidFill>
                </a:rPr>
                <a:t>Weight - 32439 gram</a:t>
              </a:r>
              <a:endParaRPr sz="1800">
                <a:solidFill>
                  <a:srgbClr val="D2533C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D2533C"/>
                  </a:solidFill>
                </a:rPr>
                <a:t>Torsional Stiffness - 968.72 Nm/deg </a:t>
              </a:r>
              <a:endParaRPr sz="1800">
                <a:solidFill>
                  <a:srgbClr val="D2533C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2" name="Google Shape;21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8691" y="1057219"/>
              <a:ext cx="4524109" cy="2302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" name="Google Shape;213;p32"/>
          <p:cNvGrpSpPr/>
          <p:nvPr/>
        </p:nvGrpSpPr>
        <p:grpSpPr>
          <a:xfrm>
            <a:off x="3258896" y="1438106"/>
            <a:ext cx="2721529" cy="3084728"/>
            <a:chOff x="4715125" y="1044700"/>
            <a:chExt cx="4114800" cy="4446775"/>
          </a:xfrm>
        </p:grpSpPr>
        <p:sp>
          <p:nvSpPr>
            <p:cNvPr id="214" name="Google Shape;214;p32"/>
            <p:cNvSpPr txBox="1"/>
            <p:nvPr/>
          </p:nvSpPr>
          <p:spPr>
            <a:xfrm>
              <a:off x="4715125" y="3716375"/>
              <a:ext cx="4114800" cy="17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Space Frame Chassis 2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6AA84F"/>
                  </a:solidFill>
                </a:rPr>
                <a:t>Weigh</a:t>
              </a:r>
              <a:r>
                <a:rPr lang="en-GB" sz="1800">
                  <a:solidFill>
                    <a:srgbClr val="6AA84F"/>
                  </a:solidFill>
                </a:rPr>
                <a:t>t - 29076.91 gram</a:t>
              </a:r>
              <a:endParaRPr sz="1800">
                <a:solidFill>
                  <a:srgbClr val="6AA84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6AA84F"/>
                  </a:solidFill>
                </a:rPr>
                <a:t>Torsional Stiffness - 838.125 Nm/deg</a:t>
              </a:r>
              <a:endParaRPr sz="1800">
                <a:solidFill>
                  <a:srgbClr val="6AA84F"/>
                </a:solidFill>
              </a:endParaRPr>
            </a:p>
          </p:txBody>
        </p:sp>
        <p:pic>
          <p:nvPicPr>
            <p:cNvPr id="215" name="Google Shape;215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1187" y="1044700"/>
              <a:ext cx="3982675" cy="23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6" name="Google Shape;216;p32"/>
          <p:cNvGrpSpPr/>
          <p:nvPr/>
        </p:nvGrpSpPr>
        <p:grpSpPr>
          <a:xfrm>
            <a:off x="6268821" y="2263225"/>
            <a:ext cx="2875179" cy="2360733"/>
            <a:chOff x="6268821" y="2263225"/>
            <a:chExt cx="2875179" cy="2360733"/>
          </a:xfrm>
        </p:grpSpPr>
        <p:sp>
          <p:nvSpPr>
            <p:cNvPr id="217" name="Google Shape;217;p32"/>
            <p:cNvSpPr txBox="1"/>
            <p:nvPr/>
          </p:nvSpPr>
          <p:spPr>
            <a:xfrm>
              <a:off x="6268821" y="3392572"/>
              <a:ext cx="2721529" cy="12313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Monocoque chassis Frame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6AA84F"/>
                  </a:solidFill>
                </a:rPr>
                <a:t>Weight - 25906.31 gram</a:t>
              </a:r>
              <a:endParaRPr sz="1800">
                <a:solidFill>
                  <a:srgbClr val="6AA84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6AA84F"/>
                  </a:solidFill>
                </a:rPr>
                <a:t>Torsional Stiffness - </a:t>
              </a:r>
              <a:r>
                <a:rPr lang="en-GB" sz="1800">
                  <a:solidFill>
                    <a:srgbClr val="6AA84F"/>
                  </a:solidFill>
                </a:rPr>
                <a:t>1432.460 Nm/deg</a:t>
              </a:r>
              <a:endParaRPr sz="1800">
                <a:solidFill>
                  <a:srgbClr val="6AA84F"/>
                </a:solidFill>
              </a:endParaRPr>
            </a:p>
          </p:txBody>
        </p:sp>
        <p:pic>
          <p:nvPicPr>
            <p:cNvPr id="218" name="Google Shape;21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68825" y="2263225"/>
              <a:ext cx="2875175" cy="960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9" name="Google Shape;219;p32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06/04/2024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457200" y="587075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D2533C"/>
                </a:solidFill>
              </a:rPr>
              <a:t>Features of the Chassis</a:t>
            </a:r>
            <a:endParaRPr sz="3000">
              <a:solidFill>
                <a:srgbClr val="D2533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t/>
            </a:r>
            <a:endParaRPr sz="2800"/>
          </a:p>
        </p:txBody>
      </p:sp>
      <p:sp>
        <p:nvSpPr>
          <p:cNvPr id="225" name="Google Shape;225;p33"/>
          <p:cNvSpPr txBox="1"/>
          <p:nvPr>
            <p:ph idx="12" type="sldNum"/>
          </p:nvPr>
        </p:nvSpPr>
        <p:spPr>
          <a:xfrm>
            <a:off x="7620000" y="13716"/>
            <a:ext cx="1066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226" name="Google Shape;226;p33"/>
          <p:cNvGraphicFramePr/>
          <p:nvPr/>
        </p:nvGraphicFramePr>
        <p:xfrm>
          <a:off x="952500" y="133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{179DB86F-289C-4E21-BCA0-B2ED16E7DC02}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849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Features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Values of present chassis frame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Values of previous chassis frame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Percentage Decrease 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</a:tr>
              <a:tr h="56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Kerb Weight</a:t>
                      </a:r>
                      <a:endParaRPr b="1"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25.90 Kg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29.07 Kg 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10.90</a:t>
                      </a:r>
                      <a:r>
                        <a:rPr lang="en-GB" sz="1800"/>
                        <a:t>% 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79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Torsional Stiffness</a:t>
                      </a:r>
                      <a:endParaRPr b="1"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1432.460 Nm/deg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</a:rPr>
                        <a:t>838.125 </a:t>
                      </a:r>
                      <a:r>
                        <a:rPr lang="en-GB" sz="1800"/>
                        <a:t>Nm/deg </a:t>
                      </a:r>
                      <a:endParaRPr sz="1800">
                        <a:solidFill>
                          <a:srgbClr val="29293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292934"/>
                          </a:solidFill>
                        </a:rPr>
                        <a:t>41.49%</a:t>
                      </a:r>
                      <a:endParaRPr sz="1800">
                        <a:solidFill>
                          <a:srgbClr val="29293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9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Weight Distribution </a:t>
                      </a:r>
                      <a:endParaRPr b="1"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50:50 (Left - Right)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50:50(Left - Right)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NA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7" name="Google Shape;227;p33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06/04/2024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